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0" r:id="rId3"/>
    <p:sldId id="258" r:id="rId4"/>
    <p:sldId id="259" r:id="rId5"/>
    <p:sldId id="276" r:id="rId6"/>
    <p:sldId id="261" r:id="rId7"/>
    <p:sldId id="274" r:id="rId8"/>
    <p:sldId id="267" r:id="rId9"/>
    <p:sldId id="266" r:id="rId10"/>
    <p:sldId id="260" r:id="rId11"/>
    <p:sldId id="277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2752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782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8D52B-BE1D-7371-D374-32EF5C766B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1F054A-EE66-72D2-BBAC-3CE593DCE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03BC4-A525-7D37-DA38-83C550211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0577-C440-4864-AC77-5D38C00CB6FE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64875D-2000-C80B-5949-7A8F118AB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B48F6-7807-0AC9-CA50-3B2B2A3B9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D33ED-5424-4BAA-8FF7-B53DC8D96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781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64C55-89BF-5A0C-FABB-3BCF93229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DC03F0-1473-688A-7311-E55DCFD816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B5869-2178-B0EB-701B-544483032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0577-C440-4864-AC77-5D38C00CB6FE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AA85D-3D7F-9A3E-FC12-8CBEF5903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0074DE-17A2-F299-8D46-CC47DF4E1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D33ED-5424-4BAA-8FF7-B53DC8D96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009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7EDBF9-B1B8-D025-412F-B77F6CDA3C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927E68-64CA-206B-935E-FD0FFDFFC2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1A22A5-E7E2-FFD1-A99D-3AB3F3838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0577-C440-4864-AC77-5D38C00CB6FE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A13EF-C3D7-5ABF-C2D8-FB405692E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91D8A4-C8B3-7EC3-71E5-1FA2520F5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D33ED-5424-4BAA-8FF7-B53DC8D96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01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BDD24-BAA7-688C-3310-C21FEDEAB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D97B7-EB3F-74BB-D586-196BD9241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537BB0-A09E-EC5D-C206-EC263AB68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0577-C440-4864-AC77-5D38C00CB6FE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CE427-5CCA-3B49-BA12-AE5E7DCC8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9A048-DCE6-E429-75E6-7E5839174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D33ED-5424-4BAA-8FF7-B53DC8D96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135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D0FEC-9210-D48D-72F0-CC31587CC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21C91E-CD1C-267B-3DE9-E07CF0308A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5F959E-9BC0-D07C-0CBE-F36812190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0577-C440-4864-AC77-5D38C00CB6FE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40C3B9-CFD1-ACE4-7FF0-CA1B5F369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1E47E-41F8-DF5F-324D-F1935E561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D33ED-5424-4BAA-8FF7-B53DC8D96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21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A6CAD-9527-7F5F-0120-9D8AF612D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195D7-84EE-8AE5-1574-914D0BA701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2D8685-DFC1-A493-84B9-1FF6B71F9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B1B605-4567-9E03-F9F1-86AF03638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0577-C440-4864-AC77-5D38C00CB6FE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7774EE-2043-41A9-4CFC-D4CF4429A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4D5B1F-6E67-B02A-EFFD-7A7134825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D33ED-5424-4BAA-8FF7-B53DC8D96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14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C38D5-8CE2-0FA4-5D44-62E5D2F30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7DA1A5-6805-387B-3655-5B7903744B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72B7BF-393C-06C3-C7FA-96E8CCF1C8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B545C7-EE74-D7A4-90FC-918DC16EB6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2ABCD5-BDC8-7C7F-141E-0372E0BA68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F24061-3F50-2EEC-DCFE-46A0EFE2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0577-C440-4864-AC77-5D38C00CB6FE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B402ED-BA3D-B6A3-7314-8476153A9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BF9BA3-0747-46AE-D2B6-2ACF99101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D33ED-5424-4BAA-8FF7-B53DC8D96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16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2B7EE-A1B8-9605-5120-B67B66C8E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9821FA-292A-9653-AC27-785F6B776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0577-C440-4864-AC77-5D38C00CB6FE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1AE6C3-7B1D-805A-F54F-CB460D782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719319-26C0-36A1-8F5D-FEC800BCB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D33ED-5424-4BAA-8FF7-B53DC8D96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439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2586CB-AD25-5CCE-DBAB-84FB86A3F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0577-C440-4864-AC77-5D38C00CB6FE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B98CD5-5A9F-A885-E2EA-840BEF533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357B7-4EDF-1159-352A-9375A0001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D33ED-5424-4BAA-8FF7-B53DC8D96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426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A22A4-BC63-68A7-2073-88CCA1DAC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1DF1F-46CE-CCFC-82D9-35B2713D0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F769BB-62C0-77E5-6C3D-E00EAD57C5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6A0ECC-A6FA-EDC8-AD20-9D8E7FC6B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0577-C440-4864-AC77-5D38C00CB6FE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7C33C2-C42E-0863-4704-DAFA15617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1801D8-59D7-F7E0-B138-08C87DC1A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D33ED-5424-4BAA-8FF7-B53DC8D96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93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E56A1-2AAD-949F-5D2C-5E5326BB0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3AC3A5-275F-685E-1BEE-5E7C5E291E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B97EB4-77E5-0046-863A-0BB47A591C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12CE01-D9E7-DD41-DDB1-CFE6EDDD6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0577-C440-4864-AC77-5D38C00CB6FE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BCF298-9325-AA3E-9ED5-87766DDC9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BA3269-9438-CFCF-A284-A03DB0081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D33ED-5424-4BAA-8FF7-B53DC8D96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108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D617CB-4BAD-72C7-21D7-4B6530960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156C3D-85AC-14DF-DD7C-A8F5FD375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0BFA5-2DAD-120A-7DD3-2B7A6DFC34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D0577-C440-4864-AC77-5D38C00CB6FE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B239D1-7EAB-1F85-A992-E336AA2C8E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26F65-4253-65E8-A968-90EF1F4345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D33ED-5424-4BAA-8FF7-B53DC8D96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497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9CF14-71EC-716B-913E-FA8015172D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>
                <a:latin typeface="STKaiti" panose="02010600040101010101" pitchFamily="2" charset="-122"/>
                <a:ea typeface="STKaiti" panose="02010600040101010101" pitchFamily="2" charset="-122"/>
              </a:rPr>
              <a:t>《</a:t>
            </a:r>
            <a:r>
              <a:rPr lang="zh-CN" altLang="en-US" dirty="0">
                <a:latin typeface="STKaiti" panose="02010600040101010101" pitchFamily="2" charset="-122"/>
                <a:ea typeface="STKaiti" panose="02010600040101010101" pitchFamily="2" charset="-122"/>
              </a:rPr>
              <a:t>网络时代的生活</a:t>
            </a:r>
            <a:r>
              <a:rPr lang="en-US" altLang="zh-CN" dirty="0">
                <a:latin typeface="STKaiti" panose="02010600040101010101" pitchFamily="2" charset="-122"/>
                <a:ea typeface="STKaiti" panose="02010600040101010101" pitchFamily="2" charset="-122"/>
              </a:rPr>
              <a:t>》</a:t>
            </a:r>
            <a:endParaRPr lang="en-US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75C2EF-6D3A-D02C-664D-AE522CD839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58816"/>
            <a:ext cx="9144000" cy="1198984"/>
          </a:xfrm>
        </p:spPr>
        <p:txBody>
          <a:bodyPr>
            <a:normAutofit/>
          </a:bodyPr>
          <a:lstStyle/>
          <a:p>
            <a:endParaRPr lang="en-US" altLang="zh-CN" sz="28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zh-CN" altLang="en-US" sz="2800" dirty="0">
                <a:latin typeface="STKaiti" panose="02010600040101010101" pitchFamily="2" charset="-122"/>
                <a:ea typeface="STKaiti" panose="02010600040101010101" pitchFamily="2" charset="-122"/>
              </a:rPr>
              <a:t>周文英</a:t>
            </a:r>
            <a:endParaRPr lang="en-US" sz="28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81856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819FB45-D6AA-BF83-803C-8DAD93922DCF}"/>
              </a:ext>
            </a:extLst>
          </p:cNvPr>
          <p:cNvSpPr/>
          <p:nvPr/>
        </p:nvSpPr>
        <p:spPr>
          <a:xfrm>
            <a:off x="1324948" y="3512716"/>
            <a:ext cx="9218644" cy="298015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7D45D5-7767-D2A5-C5A8-DC24E8871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ea typeface="STKaiti" panose="02010600040101010101" pitchFamily="2" charset="-122"/>
              </a:rPr>
              <a:t>小组活动：</a:t>
            </a:r>
            <a:endParaRPr lang="en-US" dirty="0"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AB134-9C9B-4617-ECFA-6DF9A75A1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87091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Scan each paragraph to get the main idea together. Use your own words to summarize the main idea. Complete the organizer </a:t>
            </a:r>
            <a:r>
              <a:rPr lang="en-US" altLang="zh-CN" sz="2400" b="1" u="sng" dirty="0"/>
              <a:t>orally using your own words</a:t>
            </a:r>
            <a:r>
              <a:rPr lang="en-US" altLang="zh-CN" sz="2400" dirty="0"/>
              <a:t>.</a:t>
            </a:r>
          </a:p>
          <a:p>
            <a:r>
              <a:rPr lang="en-US" sz="2400" i="1" dirty="0">
                <a:solidFill>
                  <a:srgbClr val="FF0000"/>
                </a:solidFill>
              </a:rPr>
              <a:t>Note</a:t>
            </a:r>
            <a:r>
              <a:rPr lang="en-US" sz="2400" dirty="0">
                <a:solidFill>
                  <a:srgbClr val="FF0000"/>
                </a:solidFill>
              </a:rPr>
              <a:t>: Main ideas normally appear at the beginning or the end of a paragraph, but it is necessary for you to double check through reading.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9CC6CD-9E68-B455-66F9-7F242005F661}"/>
              </a:ext>
            </a:extLst>
          </p:cNvPr>
          <p:cNvSpPr txBox="1"/>
          <p:nvPr/>
        </p:nvSpPr>
        <p:spPr>
          <a:xfrm>
            <a:off x="1528665" y="4228874"/>
            <a:ext cx="2043403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dirty="0"/>
              <a:t>第二段的</a:t>
            </a:r>
            <a:r>
              <a:rPr lang="en-US" altLang="zh-CN" dirty="0"/>
              <a:t>main idea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66E392-5279-4D31-EBC6-E3C3485F103F}"/>
              </a:ext>
            </a:extLst>
          </p:cNvPr>
          <p:cNvSpPr txBox="1"/>
          <p:nvPr/>
        </p:nvSpPr>
        <p:spPr>
          <a:xfrm>
            <a:off x="3724468" y="4228874"/>
            <a:ext cx="2099388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dirty="0"/>
              <a:t>第三段的</a:t>
            </a:r>
            <a:r>
              <a:rPr lang="en-US" altLang="zh-CN" dirty="0"/>
              <a:t>main idea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503FB5C-D3FA-978D-0849-705E87C442E6}"/>
              </a:ext>
            </a:extLst>
          </p:cNvPr>
          <p:cNvSpPr txBox="1"/>
          <p:nvPr/>
        </p:nvSpPr>
        <p:spPr>
          <a:xfrm>
            <a:off x="5954484" y="4228874"/>
            <a:ext cx="2099388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dirty="0"/>
              <a:t>第四段的</a:t>
            </a:r>
            <a:r>
              <a:rPr lang="en-US" altLang="zh-CN" dirty="0"/>
              <a:t>main idea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8CB8CA-A863-AE48-3D12-3A6BECB70218}"/>
              </a:ext>
            </a:extLst>
          </p:cNvPr>
          <p:cNvSpPr txBox="1"/>
          <p:nvPr/>
        </p:nvSpPr>
        <p:spPr>
          <a:xfrm>
            <a:off x="8184502" y="4228874"/>
            <a:ext cx="2099388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dirty="0"/>
              <a:t>第五段的</a:t>
            </a:r>
            <a:r>
              <a:rPr lang="en-US" altLang="zh-CN" dirty="0"/>
              <a:t>main idea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B8BA8F-A965-9256-D09D-76AB3C7CF5F4}"/>
              </a:ext>
            </a:extLst>
          </p:cNvPr>
          <p:cNvSpPr txBox="1"/>
          <p:nvPr/>
        </p:nvSpPr>
        <p:spPr>
          <a:xfrm>
            <a:off x="1528663" y="5884626"/>
            <a:ext cx="8755227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最后一段的</a:t>
            </a:r>
            <a:r>
              <a:rPr lang="en-US" altLang="zh-CN" dirty="0"/>
              <a:t>main idea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F2AD38-3F25-403D-5500-775141F98D22}"/>
              </a:ext>
            </a:extLst>
          </p:cNvPr>
          <p:cNvSpPr txBox="1"/>
          <p:nvPr/>
        </p:nvSpPr>
        <p:spPr>
          <a:xfrm>
            <a:off x="1528664" y="3681118"/>
            <a:ext cx="8755227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第一段的</a:t>
            </a:r>
            <a:r>
              <a:rPr lang="en-US" altLang="zh-CN" dirty="0"/>
              <a:t>main idea</a:t>
            </a:r>
          </a:p>
        </p:txBody>
      </p:sp>
    </p:spTree>
    <p:extLst>
      <p:ext uri="{BB962C8B-B14F-4D97-AF65-F5344CB8AC3E}">
        <p14:creationId xmlns:p14="http://schemas.microsoft.com/office/powerpoint/2010/main" val="2128080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2E6E5-2251-A4B8-79EB-399994578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STKaiti" panose="02010600040101010101" pitchFamily="2" charset="-122"/>
                <a:ea typeface="STKaiti" panose="02010600040101010101" pitchFamily="2" charset="-122"/>
              </a:rPr>
              <a:t>用自己的话</a:t>
            </a:r>
            <a:r>
              <a:rPr lang="en-US" altLang="zh-CN" dirty="0">
                <a:latin typeface="STKaiti" panose="02010600040101010101" pitchFamily="2" charset="-122"/>
                <a:ea typeface="STKaiti" panose="02010600040101010101" pitchFamily="2" charset="-122"/>
              </a:rPr>
              <a:t>summarize</a:t>
            </a:r>
            <a:r>
              <a:rPr lang="zh-CN" altLang="en-US" dirty="0">
                <a:latin typeface="STKaiti" panose="02010600040101010101" pitchFamily="2" charset="-122"/>
                <a:ea typeface="STKaiti" panose="02010600040101010101" pitchFamily="2" charset="-122"/>
              </a:rPr>
              <a:t>一下文章的主要意思，两人先练习一下，再口头汇报：</a:t>
            </a:r>
            <a:endParaRPr lang="en-US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3DE5997-E2C8-D186-15BA-93CCB82CC4B9}"/>
              </a:ext>
            </a:extLst>
          </p:cNvPr>
          <p:cNvSpPr txBox="1"/>
          <p:nvPr/>
        </p:nvSpPr>
        <p:spPr>
          <a:xfrm>
            <a:off x="1528662" y="2105906"/>
            <a:ext cx="8755227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STKaiti" panose="02010600040101010101" pitchFamily="2" charset="-122"/>
                <a:ea typeface="STKaiti" panose="02010600040101010101" pitchFamily="2" charset="-122"/>
              </a:rPr>
              <a:t>网络，好处，离不开</a:t>
            </a:r>
            <a:endParaRPr lang="en-US" altLang="zh-CN" sz="28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81D7C9C-E1F0-5881-8B3E-8A74A67112EF}"/>
              </a:ext>
            </a:extLst>
          </p:cNvPr>
          <p:cNvSpPr txBox="1"/>
          <p:nvPr/>
        </p:nvSpPr>
        <p:spPr>
          <a:xfrm>
            <a:off x="1528661" y="2854203"/>
            <a:ext cx="8755227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STKaiti" panose="02010600040101010101" pitchFamily="2" charset="-122"/>
                <a:ea typeface="STKaiti" panose="02010600040101010101" pitchFamily="2" charset="-122"/>
              </a:rPr>
              <a:t>首先，资料，可靠，免费，解决</a:t>
            </a:r>
            <a:endParaRPr lang="en-US" altLang="zh-CN" sz="28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1C795D-836A-30F5-ECC2-E286C8510E01}"/>
              </a:ext>
            </a:extLst>
          </p:cNvPr>
          <p:cNvSpPr txBox="1"/>
          <p:nvPr/>
        </p:nvSpPr>
        <p:spPr>
          <a:xfrm>
            <a:off x="1528661" y="3527231"/>
            <a:ext cx="8755227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STKaiti" panose="02010600040101010101" pitchFamily="2" charset="-122"/>
                <a:ea typeface="STKaiti" panose="02010600040101010101" pitchFamily="2" charset="-122"/>
              </a:rPr>
              <a:t>其次，交友，社交网站，聊天工具，选择</a:t>
            </a:r>
            <a:endParaRPr lang="en-US" altLang="zh-CN" sz="28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DD98A69-980E-F753-6B01-6C2B242B631F}"/>
              </a:ext>
            </a:extLst>
          </p:cNvPr>
          <p:cNvSpPr txBox="1"/>
          <p:nvPr/>
        </p:nvSpPr>
        <p:spPr>
          <a:xfrm>
            <a:off x="1528661" y="4228875"/>
            <a:ext cx="8755227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STKaiti" panose="02010600040101010101" pitchFamily="2" charset="-122"/>
                <a:ea typeface="STKaiti" panose="02010600040101010101" pitchFamily="2" charset="-122"/>
              </a:rPr>
              <a:t>另外，方便，查资料，看新闻，下载，文章，博客</a:t>
            </a:r>
            <a:endParaRPr lang="en-US" altLang="zh-CN" sz="28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3D0CB44-43D8-0D6C-1764-A66A7529C984}"/>
              </a:ext>
            </a:extLst>
          </p:cNvPr>
          <p:cNvSpPr txBox="1"/>
          <p:nvPr/>
        </p:nvSpPr>
        <p:spPr>
          <a:xfrm>
            <a:off x="1528661" y="4930519"/>
            <a:ext cx="8755227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STKaiti" panose="02010600040101010101" pitchFamily="2" charset="-122"/>
                <a:ea typeface="STKaiti" panose="02010600040101010101" pitchFamily="2" charset="-122"/>
              </a:rPr>
              <a:t>最后，购物，简便，省时，快捷，付款</a:t>
            </a:r>
            <a:r>
              <a:rPr lang="en-US" altLang="zh-CN" sz="2800" dirty="0">
                <a:latin typeface="STKaiti" panose="02010600040101010101" pitchFamily="2" charset="-122"/>
                <a:ea typeface="STKaiti" panose="02010600040101010101" pitchFamily="2" charset="-122"/>
              </a:rPr>
              <a:t>/</a:t>
            </a:r>
            <a:r>
              <a:rPr lang="zh-CN" altLang="en-US" sz="2800" dirty="0">
                <a:latin typeface="STKaiti" panose="02010600040101010101" pitchFamily="2" charset="-122"/>
                <a:ea typeface="STKaiti" panose="02010600040101010101" pitchFamily="2" charset="-122"/>
              </a:rPr>
              <a:t>钱</a:t>
            </a:r>
            <a:endParaRPr lang="en-US" altLang="zh-CN" sz="28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1F6D7B9-E259-101F-BEB3-E2FA13EA9013}"/>
              </a:ext>
            </a:extLst>
          </p:cNvPr>
          <p:cNvSpPr txBox="1"/>
          <p:nvPr/>
        </p:nvSpPr>
        <p:spPr>
          <a:xfrm>
            <a:off x="1528660" y="5593776"/>
            <a:ext cx="8755227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STKaiti" panose="02010600040101010101" pitchFamily="2" charset="-122"/>
                <a:ea typeface="STKaiti" panose="02010600040101010101" pitchFamily="2" charset="-122"/>
              </a:rPr>
              <a:t>总之，双刃剑，从早到晚，老是，玩游戏，整天，待，上瘾，严重</a:t>
            </a:r>
            <a:endParaRPr lang="en-US" altLang="zh-CN" sz="28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87151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CFF3C-C9F2-616C-0795-666725AE5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STKaiti" panose="02010600040101010101" pitchFamily="2" charset="-122"/>
                <a:ea typeface="STKaiti" panose="02010600040101010101" pitchFamily="2" charset="-122"/>
              </a:rPr>
              <a:t>家庭作业：</a:t>
            </a:r>
            <a:endParaRPr lang="en-US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E12A6-316A-DEB1-CAD2-E07FA3014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7837" y="592653"/>
            <a:ext cx="7198979" cy="100770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dirty="0">
                <a:latin typeface="STKaiti" panose="02010600040101010101" pitchFamily="2" charset="-122"/>
                <a:ea typeface="STKaiti" panose="02010600040101010101" pitchFamily="2" charset="-122"/>
              </a:rPr>
              <a:t>比较今天看的文章和课文。</a:t>
            </a:r>
            <a:endParaRPr lang="en-US" altLang="zh-CN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dirty="0">
                <a:latin typeface="STKaiti" panose="02010600040101010101" pitchFamily="2" charset="-122"/>
                <a:ea typeface="STKaiti" panose="02010600040101010101" pitchFamily="2" charset="-122"/>
              </a:rPr>
              <a:t>明天要做口头汇报</a:t>
            </a:r>
            <a:r>
              <a:rPr lang="en-US" altLang="zh-CN" sz="1600" dirty="0">
                <a:latin typeface="STKaiti" panose="02010600040101010101" pitchFamily="2" charset="-122"/>
                <a:ea typeface="STKaiti" panose="02010600040101010101" pitchFamily="2" charset="-122"/>
              </a:rPr>
              <a:t>(oral presentation)</a:t>
            </a:r>
            <a:r>
              <a:rPr lang="zh-CN" altLang="en-US" dirty="0">
                <a:latin typeface="STKaiti" panose="02010600040101010101" pitchFamily="2" charset="-122"/>
                <a:ea typeface="STKaiti" panose="02010600040101010101" pitchFamily="2" charset="-122"/>
              </a:rPr>
              <a:t>。</a:t>
            </a:r>
            <a:endParaRPr lang="en-US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pic>
        <p:nvPicPr>
          <p:cNvPr id="1026" name="Picture 2" descr="How to Create Blank Venn Diagrams">
            <a:extLst>
              <a:ext uri="{FF2B5EF4-FFF2-40B4-BE49-F238E27FC236}">
                <a16:creationId xmlns:a16="http://schemas.microsoft.com/office/drawing/2014/main" id="{319991BC-9D90-F8E2-CA03-74E2AE4FC4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9916" y="3874572"/>
            <a:ext cx="4363884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ow to Create Blank Venn Diagrams">
            <a:extLst>
              <a:ext uri="{FF2B5EF4-FFF2-40B4-BE49-F238E27FC236}">
                <a16:creationId xmlns:a16="http://schemas.microsoft.com/office/drawing/2014/main" id="{49990B85-4491-8A14-044F-F2ED1A17A1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525" y="3998266"/>
            <a:ext cx="4363884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8008E42-3430-5F82-E188-B9E47DD7DC55}"/>
              </a:ext>
            </a:extLst>
          </p:cNvPr>
          <p:cNvSpPr txBox="1"/>
          <p:nvPr/>
        </p:nvSpPr>
        <p:spPr>
          <a:xfrm>
            <a:off x="3014154" y="2828132"/>
            <a:ext cx="1081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highlight>
                  <a:srgbClr val="FFFF00"/>
                </a:highlight>
                <a:latin typeface="STKaiti" panose="02010600040101010101" pitchFamily="2" charset="-122"/>
                <a:ea typeface="STKaiti" panose="02010600040101010101" pitchFamily="2" charset="-122"/>
              </a:rPr>
              <a:t>好处</a:t>
            </a:r>
            <a:endParaRPr lang="en-US" sz="2800" dirty="0">
              <a:highlight>
                <a:srgbClr val="FFFF00"/>
              </a:highlight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930D4E-7D8E-B82F-9C10-A2A6571CABA0}"/>
              </a:ext>
            </a:extLst>
          </p:cNvPr>
          <p:cNvSpPr txBox="1"/>
          <p:nvPr/>
        </p:nvSpPr>
        <p:spPr>
          <a:xfrm>
            <a:off x="8867558" y="2828132"/>
            <a:ext cx="1081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highlight>
                  <a:srgbClr val="FFFF00"/>
                </a:highlight>
                <a:latin typeface="STKaiti" panose="02010600040101010101" pitchFamily="2" charset="-122"/>
                <a:ea typeface="STKaiti" panose="02010600040101010101" pitchFamily="2" charset="-122"/>
              </a:rPr>
              <a:t>坏处</a:t>
            </a:r>
            <a:endParaRPr lang="en-US" sz="2800" dirty="0">
              <a:highlight>
                <a:srgbClr val="FFFF00"/>
              </a:highlight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F211BB-488F-2DD1-CA37-C0FFC8B8A34B}"/>
              </a:ext>
            </a:extLst>
          </p:cNvPr>
          <p:cNvSpPr txBox="1"/>
          <p:nvPr/>
        </p:nvSpPr>
        <p:spPr>
          <a:xfrm>
            <a:off x="1522132" y="3468690"/>
            <a:ext cx="2313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u="sng" dirty="0">
                <a:latin typeface="STKaiti" panose="02010600040101010101" pitchFamily="2" charset="-122"/>
                <a:ea typeface="STKaiti" panose="02010600040101010101" pitchFamily="2" charset="-122"/>
              </a:rPr>
              <a:t>今天的文章</a:t>
            </a:r>
            <a:endParaRPr lang="en-US" sz="2800" u="sng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13398C-9501-8B5B-8E1A-B57BD5934582}"/>
              </a:ext>
            </a:extLst>
          </p:cNvPr>
          <p:cNvSpPr txBox="1"/>
          <p:nvPr/>
        </p:nvSpPr>
        <p:spPr>
          <a:xfrm>
            <a:off x="4022736" y="3468690"/>
            <a:ext cx="1399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u="sng" dirty="0">
                <a:latin typeface="STKaiti" panose="02010600040101010101" pitchFamily="2" charset="-122"/>
                <a:ea typeface="STKaiti" panose="02010600040101010101" pitchFamily="2" charset="-122"/>
              </a:rPr>
              <a:t>课文</a:t>
            </a:r>
            <a:endParaRPr lang="en-US" sz="2800" u="sng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8B57F9A-B583-0DBC-516D-EBA64D7583DB}"/>
              </a:ext>
            </a:extLst>
          </p:cNvPr>
          <p:cNvSpPr txBox="1"/>
          <p:nvPr/>
        </p:nvSpPr>
        <p:spPr>
          <a:xfrm>
            <a:off x="7234334" y="3351352"/>
            <a:ext cx="2313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u="sng" dirty="0">
                <a:latin typeface="STKaiti" panose="02010600040101010101" pitchFamily="2" charset="-122"/>
                <a:ea typeface="STKaiti" panose="02010600040101010101" pitchFamily="2" charset="-122"/>
              </a:rPr>
              <a:t>今天的文章</a:t>
            </a:r>
            <a:endParaRPr lang="en-US" sz="2800" u="sng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BE30895-5EA1-E82B-5B67-05CBB074DBB7}"/>
              </a:ext>
            </a:extLst>
          </p:cNvPr>
          <p:cNvSpPr txBox="1"/>
          <p:nvPr/>
        </p:nvSpPr>
        <p:spPr>
          <a:xfrm>
            <a:off x="9734938" y="3351352"/>
            <a:ext cx="1399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u="sng" dirty="0">
                <a:latin typeface="STKaiti" panose="02010600040101010101" pitchFamily="2" charset="-122"/>
                <a:ea typeface="STKaiti" panose="02010600040101010101" pitchFamily="2" charset="-122"/>
              </a:rPr>
              <a:t>课文</a:t>
            </a:r>
            <a:endParaRPr lang="en-US" sz="2800" u="sng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42649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1779D-0A5F-3922-BA99-D95AA1DE5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9416" y="1494129"/>
            <a:ext cx="9192208" cy="2704647"/>
          </a:xfrm>
        </p:spPr>
        <p:txBody>
          <a:bodyPr>
            <a:normAutofit/>
          </a:bodyPr>
          <a:lstStyle/>
          <a:p>
            <a:r>
              <a:rPr lang="zh-CN" altLang="en-US" dirty="0">
                <a:latin typeface="STKaiti" panose="02010600040101010101" pitchFamily="2" charset="-122"/>
                <a:ea typeface="STKaiti" panose="02010600040101010101" pitchFamily="2" charset="-122"/>
              </a:rPr>
              <a:t>周老师已经检查了你们的家庭作业，</a:t>
            </a:r>
            <a:br>
              <a:rPr lang="en-US" altLang="zh-CN" dirty="0">
                <a:latin typeface="STKaiti" panose="02010600040101010101" pitchFamily="2" charset="-122"/>
                <a:ea typeface="STKaiti" panose="02010600040101010101" pitchFamily="2" charset="-122"/>
              </a:rPr>
            </a:br>
            <a:br>
              <a:rPr lang="en-US" altLang="zh-CN" dirty="0">
                <a:latin typeface="STKaiti" panose="02010600040101010101" pitchFamily="2" charset="-122"/>
                <a:ea typeface="STKaiti" panose="02010600040101010101" pitchFamily="2" charset="-122"/>
              </a:rPr>
            </a:br>
            <a:r>
              <a:rPr lang="zh-CN" altLang="en-US" dirty="0">
                <a:latin typeface="STKaiti" panose="02010600040101010101" pitchFamily="2" charset="-122"/>
                <a:ea typeface="STKaiti" panose="02010600040101010101" pitchFamily="2" charset="-122"/>
              </a:rPr>
              <a:t>有没有什么问题？</a:t>
            </a:r>
            <a:endParaRPr lang="en-US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281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D4FA1-C3CC-0842-A88A-D29A854FF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1343" y="3046801"/>
            <a:ext cx="11353800" cy="1325563"/>
          </a:xfrm>
        </p:spPr>
        <p:txBody>
          <a:bodyPr>
            <a:normAutofit/>
          </a:bodyPr>
          <a:lstStyle/>
          <a:p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文章的题目让你们想到什么？</a:t>
            </a:r>
            <a:endParaRPr lang="en-US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05C7A9-5AD8-BEE8-0BAD-1CB1DBF46D57}"/>
              </a:ext>
            </a:extLst>
          </p:cNvPr>
          <p:cNvSpPr txBox="1"/>
          <p:nvPr/>
        </p:nvSpPr>
        <p:spPr>
          <a:xfrm>
            <a:off x="1279072" y="1398072"/>
            <a:ext cx="98251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latin typeface="STKaiti" panose="02010600040101010101" pitchFamily="2" charset="-122"/>
                <a:ea typeface="STKaiti" panose="02010600040101010101" pitchFamily="2" charset="-122"/>
              </a:rPr>
              <a:t>《</a:t>
            </a: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网络时代的生活</a:t>
            </a:r>
            <a:r>
              <a:rPr lang="en-US" altLang="zh-CN" sz="4400" dirty="0">
                <a:latin typeface="STKaiti" panose="02010600040101010101" pitchFamily="2" charset="-122"/>
                <a:ea typeface="STKaiti" panose="02010600040101010101" pitchFamily="2" charset="-122"/>
              </a:rPr>
              <a:t>》</a:t>
            </a:r>
            <a:endParaRPr lang="en-US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B0863A9-B3C8-CB19-10AA-AB1C131C1B11}"/>
              </a:ext>
            </a:extLst>
          </p:cNvPr>
          <p:cNvSpPr txBox="1">
            <a:spLocks/>
          </p:cNvSpPr>
          <p:nvPr/>
        </p:nvSpPr>
        <p:spPr>
          <a:xfrm>
            <a:off x="1279072" y="1634704"/>
            <a:ext cx="10515600" cy="14120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100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6A6D8-E7EB-7D10-BC53-12F650476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2548" y="1661799"/>
            <a:ext cx="9561569" cy="47085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latin typeface="STKaiti" panose="02010600040101010101" pitchFamily="2" charset="-122"/>
                <a:ea typeface="STKaiti" panose="02010600040101010101" pitchFamily="2" charset="-122"/>
              </a:rPr>
              <a:t>(1) </a:t>
            </a:r>
            <a:r>
              <a:rPr lang="zh-CN" altLang="en-US" dirty="0">
                <a:latin typeface="STKaiti" panose="02010600040101010101" pitchFamily="2" charset="-122"/>
                <a:ea typeface="STKaiti" panose="02010600040101010101" pitchFamily="2" charset="-122"/>
              </a:rPr>
              <a:t>采访</a:t>
            </a:r>
            <a:r>
              <a:rPr lang="en-US" altLang="zh-CN" dirty="0">
                <a:latin typeface="STKaiti" panose="02010600040101010101" pitchFamily="2" charset="-122"/>
                <a:ea typeface="STKaiti" panose="02010600040101010101" pitchFamily="2" charset="-122"/>
              </a:rPr>
              <a:t>3</a:t>
            </a:r>
            <a:r>
              <a:rPr lang="zh-CN" altLang="en-US" dirty="0">
                <a:latin typeface="STKaiti" panose="02010600040101010101" pitchFamily="2" charset="-122"/>
                <a:ea typeface="STKaiti" panose="02010600040101010101" pitchFamily="2" charset="-122"/>
              </a:rPr>
              <a:t>个同学，把结果用</a:t>
            </a:r>
            <a:r>
              <a:rPr lang="en-US" altLang="zh-CN" dirty="0">
                <a:latin typeface="STKaiti" panose="02010600040101010101" pitchFamily="2" charset="-122"/>
                <a:ea typeface="STKaiti" panose="02010600040101010101" pitchFamily="2" charset="-122"/>
              </a:rPr>
              <a:t>keywords</a:t>
            </a:r>
            <a:r>
              <a:rPr lang="zh-CN" altLang="en-US" dirty="0">
                <a:latin typeface="STKaiti" panose="02010600040101010101" pitchFamily="2" charset="-122"/>
                <a:ea typeface="STKaiti" panose="02010600040101010101" pitchFamily="2" charset="-122"/>
              </a:rPr>
              <a:t>记下来</a:t>
            </a:r>
            <a:r>
              <a:rPr lang="en-US" dirty="0">
                <a:latin typeface="STKaiti" panose="02010600040101010101" pitchFamily="2" charset="-122"/>
                <a:ea typeface="STKaiti" panose="02010600040101010101" pitchFamily="2" charset="-122"/>
              </a:rPr>
              <a:t> </a:t>
            </a:r>
          </a:p>
          <a:p>
            <a:pPr marL="0" indent="0">
              <a:buNone/>
            </a:pPr>
            <a:endParaRPr lang="en-US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>
              <a:buNone/>
            </a:pPr>
            <a:endParaRPr lang="en-US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>
              <a:buNone/>
            </a:pPr>
            <a:endParaRPr lang="en-US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>
              <a:buNone/>
            </a:pPr>
            <a:endParaRPr lang="en-US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>
              <a:buNone/>
            </a:pPr>
            <a:endParaRPr lang="en-US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>
              <a:buNone/>
            </a:pPr>
            <a:r>
              <a:rPr lang="en-US" dirty="0">
                <a:latin typeface="STKaiti" panose="02010600040101010101" pitchFamily="2" charset="-122"/>
                <a:ea typeface="STKaiti" panose="02010600040101010101" pitchFamily="2" charset="-122"/>
              </a:rPr>
              <a:t>(2) </a:t>
            </a:r>
            <a:r>
              <a:rPr lang="zh-CN" altLang="en-US" dirty="0">
                <a:latin typeface="STKaiti" panose="02010600040101010101" pitchFamily="2" charset="-122"/>
                <a:ea typeface="STKaiti" panose="02010600040101010101" pitchFamily="2" charset="-122"/>
              </a:rPr>
              <a:t>准备：做口头汇报</a:t>
            </a:r>
            <a:r>
              <a:rPr lang="en-US" altLang="zh-CN" dirty="0">
                <a:latin typeface="STKaiti" panose="02010600040101010101" pitchFamily="2" charset="-122"/>
                <a:ea typeface="STKaiti" panose="02010600040101010101" pitchFamily="2" charset="-122"/>
              </a:rPr>
              <a:t>(oral presentation)</a:t>
            </a:r>
            <a:r>
              <a:rPr lang="zh-CN" altLang="en-US" dirty="0">
                <a:latin typeface="STKaiti" panose="02010600040101010101" pitchFamily="2" charset="-122"/>
                <a:ea typeface="STKaiti" panose="02010600040101010101" pitchFamily="2" charset="-122"/>
              </a:rPr>
              <a:t>，回答两个问题</a:t>
            </a:r>
            <a:endParaRPr lang="en-US" altLang="zh-CN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1428750" lvl="2" indent="-514350">
              <a:buFont typeface="+mj-lt"/>
              <a:buAutoNum type="alphaUcPeriod"/>
            </a:pPr>
            <a:r>
              <a:rPr lang="zh-CN" altLang="en-US" sz="2400" dirty="0">
                <a:latin typeface="STKaiti" panose="02010600040101010101" pitchFamily="2" charset="-122"/>
                <a:ea typeface="STKaiti" panose="02010600040101010101" pitchFamily="2" charset="-122"/>
              </a:rPr>
              <a:t>美国大学生一般在网上做什么？</a:t>
            </a:r>
            <a:endParaRPr lang="en-US" altLang="zh-CN" sz="2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1428750" lvl="2" indent="-514350">
              <a:buFont typeface="+mj-lt"/>
              <a:buAutoNum type="alphaUcPeriod"/>
            </a:pPr>
            <a:r>
              <a:rPr lang="zh-CN" altLang="en-US" sz="2400" dirty="0">
                <a:latin typeface="STKaiti" panose="02010600040101010101" pitchFamily="2" charset="-122"/>
                <a:ea typeface="STKaiti" panose="02010600040101010101" pitchFamily="2" charset="-122"/>
              </a:rPr>
              <a:t>网络对我们生活的影响好不好？你觉得是为什么？</a:t>
            </a:r>
            <a:endParaRPr lang="en-US" altLang="zh-CN" sz="2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>
              <a:buNone/>
            </a:pPr>
            <a:endParaRPr lang="en-US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endParaRPr lang="en-US" altLang="zh-CN" sz="24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1DF032-3008-50D2-37CC-8E00F2EC2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340" y="336236"/>
            <a:ext cx="10515600" cy="1325563"/>
          </a:xfrm>
        </p:spPr>
        <p:txBody>
          <a:bodyPr/>
          <a:lstStyle/>
          <a:p>
            <a:r>
              <a:rPr lang="zh-CN" altLang="en-US" dirty="0">
                <a:latin typeface="STKaiti" panose="02010600040101010101" pitchFamily="2" charset="-122"/>
                <a:ea typeface="STKaiti" panose="02010600040101010101" pitchFamily="2" charset="-122"/>
              </a:rPr>
              <a:t>预热一下：</a:t>
            </a:r>
            <a:endParaRPr lang="en-US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D9A1409-C276-071D-966B-5E47292C7B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16045"/>
              </p:ext>
            </p:extLst>
          </p:nvPr>
        </p:nvGraphicFramePr>
        <p:xfrm>
          <a:off x="1896371" y="2384333"/>
          <a:ext cx="9561569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631">
                  <a:extLst>
                    <a:ext uri="{9D8B030D-6E8A-4147-A177-3AD203B41FA5}">
                      <a16:colId xmlns:a16="http://schemas.microsoft.com/office/drawing/2014/main" val="1107001670"/>
                    </a:ext>
                  </a:extLst>
                </a:gridCol>
                <a:gridCol w="3723330">
                  <a:extLst>
                    <a:ext uri="{9D8B030D-6E8A-4147-A177-3AD203B41FA5}">
                      <a16:colId xmlns:a16="http://schemas.microsoft.com/office/drawing/2014/main" val="2533706059"/>
                    </a:ext>
                  </a:extLst>
                </a:gridCol>
                <a:gridCol w="2254349">
                  <a:extLst>
                    <a:ext uri="{9D8B030D-6E8A-4147-A177-3AD203B41FA5}">
                      <a16:colId xmlns:a16="http://schemas.microsoft.com/office/drawing/2014/main" val="3488022777"/>
                    </a:ext>
                  </a:extLst>
                </a:gridCol>
                <a:gridCol w="2658259">
                  <a:extLst>
                    <a:ext uri="{9D8B030D-6E8A-4147-A177-3AD203B41FA5}">
                      <a16:colId xmlns:a16="http://schemas.microsoft.com/office/drawing/2014/main" val="6773334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sz="2400" dirty="0">
                          <a:latin typeface="STKaiti" panose="02010600040101010101" pitchFamily="2" charset="-122"/>
                          <a:ea typeface="STKaiti" panose="02010600040101010101" pitchFamily="2" charset="-122"/>
                        </a:rPr>
                        <a:t>学生</a:t>
                      </a:r>
                      <a:endParaRPr lang="en-US" sz="2400" dirty="0">
                        <a:latin typeface="STKaiti" panose="02010600040101010101" pitchFamily="2" charset="-122"/>
                        <a:ea typeface="STKaiti" panose="0201060004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>
                          <a:latin typeface="STKaiti" panose="02010600040101010101" pitchFamily="2" charset="-122"/>
                          <a:ea typeface="STKaiti" panose="02010600040101010101" pitchFamily="2" charset="-122"/>
                        </a:rPr>
                        <a:t>你平常上网一般都做什么？</a:t>
                      </a:r>
                      <a:endParaRPr lang="en-US" sz="2400" dirty="0">
                        <a:latin typeface="STKaiti" panose="02010600040101010101" pitchFamily="2" charset="-122"/>
                        <a:ea typeface="STKaiti" panose="0201060004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>
                          <a:latin typeface="STKaiti" panose="02010600040101010101" pitchFamily="2" charset="-122"/>
                          <a:ea typeface="STKaiti" panose="02010600040101010101" pitchFamily="2" charset="-122"/>
                        </a:rPr>
                        <a:t>花多长时间？</a:t>
                      </a:r>
                      <a:endParaRPr lang="en-US" sz="2400" dirty="0">
                        <a:latin typeface="STKaiti" panose="02010600040101010101" pitchFamily="2" charset="-122"/>
                        <a:ea typeface="STKaiti" panose="0201060004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>
                          <a:latin typeface="STKaiti" panose="02010600040101010101" pitchFamily="2" charset="-122"/>
                          <a:ea typeface="STKaiti" panose="02010600040101010101" pitchFamily="2" charset="-122"/>
                        </a:rPr>
                        <a:t>你觉得好不好？</a:t>
                      </a:r>
                      <a:endParaRPr lang="en-US" sz="2400" dirty="0">
                        <a:latin typeface="STKaiti" panose="02010600040101010101" pitchFamily="2" charset="-122"/>
                        <a:ea typeface="STKaiti" panose="0201060004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821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7980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4725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S3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204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6190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B8E90-AD3D-920A-F5F0-C88A4E97D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902" y="205273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4000" dirty="0">
                <a:latin typeface="STKaiti" panose="02010600040101010101" pitchFamily="2" charset="-122"/>
                <a:ea typeface="STKaiti" panose="02010600040101010101" pitchFamily="2" charset="-122"/>
              </a:rPr>
              <a:t>Jigsaw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 </a:t>
            </a:r>
            <a:r>
              <a:rPr lang="en-US" altLang="zh-CN" sz="4000" dirty="0">
                <a:latin typeface="STKaiti" panose="02010600040101010101" pitchFamily="2" charset="-122"/>
                <a:ea typeface="STKaiti" panose="02010600040101010101" pitchFamily="2" charset="-122"/>
              </a:rPr>
              <a:t>puzzle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：五人一组，每人一段文字，</a:t>
            </a:r>
            <a:r>
              <a:rPr lang="en-US" altLang="zh-CN" sz="4000" dirty="0">
                <a:latin typeface="STKaiti" panose="02010600040101010101" pitchFamily="2" charset="-122"/>
                <a:ea typeface="STKaiti" panose="02010600040101010101" pitchFamily="2" charset="-122"/>
              </a:rPr>
              <a:t>scan &amp; scramble. Discuss why you scramble this way.</a:t>
            </a:r>
            <a:endParaRPr lang="en-US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D8A5A-1CE9-D647-3161-D87A5A7D2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490" y="1690687"/>
            <a:ext cx="11112759" cy="4784757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sz="2000" dirty="0">
                <a:effectLst/>
                <a:latin typeface="STKaiti" panose="02010600040101010101" pitchFamily="2" charset="-122"/>
                <a:ea typeface="STKaiti" panose="02010600040101010101" pitchFamily="2" charset="-122"/>
                <a:cs typeface="Microsoft YaHei" panose="020B0503020204020204" pitchFamily="34" charset="-122"/>
              </a:rPr>
              <a:t>最后，网络让购物更简便、省时、快捷</a:t>
            </a:r>
            <a:r>
              <a:rPr lang="en-US" sz="2000" dirty="0">
                <a:effectLst/>
                <a:latin typeface="STKaiti" panose="02010600040101010101" pitchFamily="2" charset="-122"/>
                <a:ea typeface="STKaiti" panose="02010600040101010101" pitchFamily="2" charset="-122"/>
                <a:cs typeface="Microsoft YaHei" panose="020B0503020204020204" pitchFamily="34" charset="-122"/>
              </a:rPr>
              <a:t>(</a:t>
            </a:r>
            <a:r>
              <a:rPr lang="en-US" sz="2000" dirty="0" err="1">
                <a:effectLst/>
                <a:latin typeface="STKaiti" panose="02010600040101010101" pitchFamily="2" charset="-122"/>
                <a:ea typeface="STKaiti" panose="02010600040101010101" pitchFamily="2" charset="-122"/>
                <a:cs typeface="Microsoft YaHei" panose="020B0503020204020204" pitchFamily="34" charset="-122"/>
              </a:rPr>
              <a:t>jié</a:t>
            </a:r>
            <a:r>
              <a:rPr lang="en-US" sz="2000" dirty="0">
                <a:effectLst/>
                <a:latin typeface="STKaiti" panose="02010600040101010101" pitchFamily="2" charset="-122"/>
                <a:ea typeface="STKaiti" panose="02010600040101010101" pitchFamily="2" charset="-122"/>
                <a:cs typeface="Microsoft YaHei" panose="020B0503020204020204" pitchFamily="34" charset="-122"/>
              </a:rPr>
              <a:t>)</a:t>
            </a:r>
            <a:r>
              <a:rPr lang="zh-CN" sz="2000" dirty="0">
                <a:effectLst/>
                <a:latin typeface="STKaiti" panose="02010600040101010101" pitchFamily="2" charset="-122"/>
                <a:ea typeface="STKaiti" panose="02010600040101010101" pitchFamily="2" charset="-122"/>
                <a:cs typeface="Microsoft YaHei" panose="020B0503020204020204" pitchFamily="34" charset="-122"/>
              </a:rPr>
              <a:t>。我们只需要在家上网找到购物网站，就可以选择我们想要购买的商品。选好以后，在网上付款</a:t>
            </a:r>
            <a:r>
              <a:rPr lang="en-US" sz="2000" dirty="0">
                <a:effectLst/>
                <a:latin typeface="STKaiti" panose="02010600040101010101" pitchFamily="2" charset="-122"/>
                <a:ea typeface="STKaiti" panose="02010600040101010101" pitchFamily="2" charset="-122"/>
                <a:cs typeface="Microsoft YaHei" panose="020B0503020204020204" pitchFamily="34" charset="-122"/>
              </a:rPr>
              <a:t>(</a:t>
            </a:r>
            <a:r>
              <a:rPr lang="en-US" sz="2000" dirty="0" err="1">
                <a:effectLst/>
                <a:latin typeface="STKaiti" panose="02010600040101010101" pitchFamily="2" charset="-122"/>
                <a:ea typeface="STKaiti" panose="02010600040101010101" pitchFamily="2" charset="-122"/>
                <a:cs typeface="Microsoft YaHei" panose="020B0503020204020204" pitchFamily="34" charset="-122"/>
              </a:rPr>
              <a:t>kuǎn</a:t>
            </a:r>
            <a:r>
              <a:rPr lang="en-US" sz="2000" dirty="0">
                <a:effectLst/>
                <a:latin typeface="STKaiti" panose="02010600040101010101" pitchFamily="2" charset="-122"/>
                <a:ea typeface="STKaiti" panose="02010600040101010101" pitchFamily="2" charset="-122"/>
                <a:cs typeface="Microsoft YaHei" panose="020B0503020204020204" pitchFamily="34" charset="-122"/>
              </a:rPr>
              <a:t>)</a:t>
            </a:r>
            <a:r>
              <a:rPr lang="zh-CN" sz="2000" dirty="0">
                <a:effectLst/>
                <a:latin typeface="STKaiti" panose="02010600040101010101" pitchFamily="2" charset="-122"/>
                <a:ea typeface="STKaiti" panose="02010600040101010101" pitchFamily="2" charset="-122"/>
                <a:cs typeface="Microsoft YaHei" panose="020B0503020204020204" pitchFamily="34" charset="-122"/>
              </a:rPr>
              <a:t>或者选择货到付款，然后就可以等待快递员送货上门了。</a:t>
            </a:r>
            <a:endParaRPr lang="en-US" sz="2000" dirty="0">
              <a:effectLst/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sz="2000" dirty="0">
                <a:effectLst/>
                <a:latin typeface="STKaiti" panose="02010600040101010101" pitchFamily="2" charset="-122"/>
                <a:ea typeface="STKaiti" panose="02010600040101010101" pitchFamily="2" charset="-122"/>
                <a:cs typeface="Microsoft YaHei" panose="020B0503020204020204" pitchFamily="34" charset="-122"/>
              </a:rPr>
              <a:t>其次，网络让交友很容易。我们可以在网上认识更多优秀的人。认识的人多了，选择多了，找到合适的好朋友的机会</a:t>
            </a:r>
            <a:r>
              <a:rPr lang="en-US" sz="2000" dirty="0">
                <a:effectLst/>
                <a:latin typeface="STKaiti" panose="02010600040101010101" pitchFamily="2" charset="-122"/>
                <a:ea typeface="STKaiti" panose="02010600040101010101" pitchFamily="2" charset="-122"/>
                <a:cs typeface="Microsoft YaHei" panose="020B0503020204020204" pitchFamily="34" charset="-122"/>
              </a:rPr>
              <a:t>(opportunity)</a:t>
            </a:r>
            <a:r>
              <a:rPr lang="zh-CN" sz="2000" dirty="0">
                <a:effectLst/>
                <a:latin typeface="STKaiti" panose="02010600040101010101" pitchFamily="2" charset="-122"/>
                <a:ea typeface="STKaiti" panose="02010600040101010101" pitchFamily="2" charset="-122"/>
                <a:cs typeface="Microsoft YaHei" panose="020B0503020204020204" pitchFamily="34" charset="-122"/>
              </a:rPr>
              <a:t>也就多了。网络上有很多社交</a:t>
            </a:r>
            <a:r>
              <a:rPr lang="en-US" sz="2000" dirty="0">
                <a:effectLst/>
                <a:latin typeface="STKaiti" panose="02010600040101010101" pitchFamily="2" charset="-122"/>
                <a:ea typeface="STKaiti" panose="02010600040101010101" pitchFamily="2" charset="-122"/>
                <a:cs typeface="Microsoft YaHei" panose="020B0503020204020204" pitchFamily="34" charset="-122"/>
              </a:rPr>
              <a:t>(social)</a:t>
            </a:r>
            <a:r>
              <a:rPr lang="zh-CN" sz="2000" dirty="0">
                <a:effectLst/>
                <a:latin typeface="STKaiti" panose="02010600040101010101" pitchFamily="2" charset="-122"/>
                <a:ea typeface="STKaiti" panose="02010600040101010101" pitchFamily="2" charset="-122"/>
                <a:cs typeface="Microsoft YaHei" panose="020B0503020204020204" pitchFamily="34" charset="-122"/>
              </a:rPr>
              <a:t>网站和聊天工具，我们可以在网上给亲朋好友发照片或者跟他们视频。所以说，社交网站让人和人的关系近了，方便了大家找到自己喜欢的人或者有共同兴趣爱好的人。</a:t>
            </a:r>
            <a:endParaRPr lang="en-US" sz="2000" dirty="0">
              <a:effectLst/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457200" marR="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sz="2000" dirty="0">
                <a:effectLst/>
                <a:latin typeface="STKaiti" panose="02010600040101010101" pitchFamily="2" charset="-122"/>
                <a:ea typeface="STKaiti" panose="02010600040101010101" pitchFamily="2" charset="-122"/>
                <a:cs typeface="Microsoft YaHei" panose="020B0503020204020204" pitchFamily="34" charset="-122"/>
              </a:rPr>
              <a:t>首先，网上的很多资料是可靠的、免费的。无论我们想学什么，差不多都可以在网络上解决。网络让我们的学习越来越方便。爱学习的人可以很快地学到自己想学的知识，让自己越来越优秀</a:t>
            </a:r>
            <a:r>
              <a:rPr lang="en-US" sz="2000" dirty="0">
                <a:effectLst/>
                <a:latin typeface="STKaiti" panose="02010600040101010101" pitchFamily="2" charset="-122"/>
                <a:ea typeface="STKaiti" panose="02010600040101010101" pitchFamily="2" charset="-122"/>
                <a:cs typeface="Microsoft YaHei" panose="020B0503020204020204" pitchFamily="34" charset="-122"/>
              </a:rPr>
              <a:t>(</a:t>
            </a:r>
            <a:r>
              <a:rPr lang="en-US" sz="2000" dirty="0" err="1">
                <a:effectLst/>
                <a:latin typeface="STKaiti" panose="02010600040101010101" pitchFamily="2" charset="-122"/>
                <a:ea typeface="STKaiti" panose="02010600040101010101" pitchFamily="2" charset="-122"/>
                <a:cs typeface="Microsoft YaHei" panose="020B0503020204020204" pitchFamily="34" charset="-122"/>
              </a:rPr>
              <a:t>yōuxiù</a:t>
            </a:r>
            <a:r>
              <a:rPr lang="en-US" sz="2000" dirty="0">
                <a:effectLst/>
                <a:latin typeface="STKaiti" panose="02010600040101010101" pitchFamily="2" charset="-122"/>
                <a:ea typeface="STKaiti" panose="02010600040101010101" pitchFamily="2" charset="-122"/>
                <a:cs typeface="Microsoft YaHei" panose="020B0503020204020204" pitchFamily="34" charset="-122"/>
              </a:rPr>
              <a:t>, excellent, outstanding)</a:t>
            </a:r>
            <a:r>
              <a:rPr lang="zh-CN" sz="2000" dirty="0">
                <a:effectLst/>
                <a:latin typeface="STKaiti" panose="02010600040101010101" pitchFamily="2" charset="-122"/>
                <a:ea typeface="STKaiti" panose="02010600040101010101" pitchFamily="2" charset="-122"/>
                <a:cs typeface="Microsoft YaHei" panose="020B0503020204020204" pitchFamily="34" charset="-122"/>
              </a:rPr>
              <a:t>。</a:t>
            </a:r>
            <a:endParaRPr lang="en-US" altLang="zh-CN" sz="2000" dirty="0">
              <a:effectLst/>
              <a:latin typeface="STKaiti" panose="02010600040101010101" pitchFamily="2" charset="-122"/>
              <a:ea typeface="STKaiti" panose="02010600040101010101" pitchFamily="2" charset="-122"/>
              <a:cs typeface="Microsoft YaHei" panose="020B0503020204020204" pitchFamily="34" charset="-122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sz="2000" dirty="0">
                <a:effectLst/>
                <a:latin typeface="STKaiti" panose="02010600040101010101" pitchFamily="2" charset="-122"/>
                <a:ea typeface="STKaiti" panose="02010600040101010101" pitchFamily="2" charset="-122"/>
                <a:cs typeface="Microsoft YaHei" panose="020B0503020204020204" pitchFamily="34" charset="-122"/>
              </a:rPr>
              <a:t>网络给我们的生活带来很多好处，让我们越来越离不开它。到底应该怎么样看待网络对我们生活的影响</a:t>
            </a:r>
            <a:r>
              <a:rPr lang="en-US" sz="2000" dirty="0">
                <a:effectLst/>
                <a:latin typeface="STKaiti" panose="02010600040101010101" pitchFamily="2" charset="-122"/>
                <a:ea typeface="STKaiti" panose="02010600040101010101" pitchFamily="2" charset="-122"/>
                <a:cs typeface="Microsoft YaHei" panose="020B0503020204020204" pitchFamily="34" charset="-122"/>
              </a:rPr>
              <a:t>(</a:t>
            </a:r>
            <a:r>
              <a:rPr lang="en-US" sz="2000" dirty="0" err="1">
                <a:effectLst/>
                <a:latin typeface="STKaiti" panose="02010600040101010101" pitchFamily="2" charset="-122"/>
                <a:ea typeface="STKaiti" panose="02010600040101010101" pitchFamily="2" charset="-122"/>
                <a:cs typeface="Microsoft YaHei" panose="020B0503020204020204" pitchFamily="34" charset="-122"/>
              </a:rPr>
              <a:t>yǐngxiǎng</a:t>
            </a:r>
            <a:r>
              <a:rPr lang="en-US" sz="2000" dirty="0">
                <a:effectLst/>
                <a:latin typeface="STKaiti" panose="02010600040101010101" pitchFamily="2" charset="-122"/>
                <a:ea typeface="STKaiti" panose="02010600040101010101" pitchFamily="2" charset="-122"/>
                <a:cs typeface="Microsoft YaHei" panose="020B0503020204020204" pitchFamily="34" charset="-122"/>
              </a:rPr>
              <a:t>, impact)</a:t>
            </a:r>
            <a:r>
              <a:rPr lang="zh-CN" sz="2000" dirty="0">
                <a:effectLst/>
                <a:latin typeface="STKaiti" panose="02010600040101010101" pitchFamily="2" charset="-122"/>
                <a:ea typeface="STKaiti" panose="02010600040101010101" pitchFamily="2" charset="-122"/>
                <a:cs typeface="Microsoft YaHei" panose="020B0503020204020204" pitchFamily="34" charset="-122"/>
              </a:rPr>
              <a:t>呢？</a:t>
            </a:r>
            <a:endParaRPr lang="en-US" sz="2000" dirty="0">
              <a:effectLst/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457200" marR="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sz="2000" dirty="0">
                <a:effectLst/>
                <a:latin typeface="STKaiti" panose="02010600040101010101" pitchFamily="2" charset="-122"/>
                <a:ea typeface="STKaiti" panose="02010600040101010101" pitchFamily="2" charset="-122"/>
                <a:cs typeface="Microsoft YaHei" panose="020B0503020204020204" pitchFamily="34" charset="-122"/>
              </a:rPr>
              <a:t>另外，网络让我们的生活变得更方便，现在无论我们做什么，一般都可以在网上解决。比方说，查资料不用去图书馆，上网就能解决；看新闻不必打开电视，拿出手机就能了解国家大事和社会新闻；在网上看到好的文章，可以下载然后上传到博客上给更多的人看；想看电影，看运动比赛，或者听音乐会，还能在线上购买这些活动的门票。</a:t>
            </a:r>
            <a:endParaRPr lang="en-US" sz="2000" dirty="0">
              <a:effectLst/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39205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96A46-68E0-FDF2-9951-EA832FE0C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ea typeface="STKaiti" panose="02010600040101010101" pitchFamily="2" charset="-122"/>
              </a:rPr>
              <a:t>讨论：</a:t>
            </a:r>
            <a:endParaRPr lang="en-US" dirty="0"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02E17-754D-9803-45A5-84E34686A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326" y="3787565"/>
            <a:ext cx="9229531" cy="2317167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zh-CN" altLang="en-US" sz="3200" dirty="0">
                <a:latin typeface="STKaiti" panose="02010600040101010101" pitchFamily="2" charset="-122"/>
                <a:ea typeface="STKaiti" panose="02010600040101010101" pitchFamily="2" charset="-122"/>
              </a:rPr>
              <a:t>它们和我们学过的哪些连词在意思上是一样的？</a:t>
            </a:r>
            <a:endParaRPr lang="en-US" altLang="zh-CN" sz="32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514350" indent="-514350">
              <a:buAutoNum type="arabicPeriod"/>
            </a:pPr>
            <a:r>
              <a:rPr lang="zh-CN" altLang="en-US" sz="3200" dirty="0">
                <a:latin typeface="STKaiti" panose="02010600040101010101" pitchFamily="2" charset="-122"/>
                <a:ea typeface="STKaiti" panose="02010600040101010101" pitchFamily="2" charset="-122"/>
              </a:rPr>
              <a:t>我们为什么用这些连词？</a:t>
            </a:r>
            <a:endParaRPr lang="en-US" sz="32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DC7B8A-DBAB-3167-2D0F-0A7F8FA61811}"/>
              </a:ext>
            </a:extLst>
          </p:cNvPr>
          <p:cNvSpPr txBox="1"/>
          <p:nvPr/>
        </p:nvSpPr>
        <p:spPr>
          <a:xfrm>
            <a:off x="1547326" y="1934844"/>
            <a:ext cx="10334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latin typeface="STKaiti" panose="02010600040101010101" pitchFamily="2" charset="-122"/>
                <a:ea typeface="STKaiti" panose="02010600040101010101" pitchFamily="2" charset="-122"/>
              </a:rPr>
              <a:t>首先</a:t>
            </a:r>
            <a:r>
              <a:rPr lang="en-US" altLang="zh-CN" sz="3600" dirty="0">
                <a:latin typeface="STKaiti" panose="02010600040101010101" pitchFamily="2" charset="-122"/>
                <a:ea typeface="STKaiti" panose="02010600040101010101" pitchFamily="2" charset="-122"/>
              </a:rPr>
              <a:t>	</a:t>
            </a:r>
            <a:r>
              <a:rPr lang="zh-CN" altLang="en-US" sz="3600" dirty="0">
                <a:latin typeface="STKaiti" panose="02010600040101010101" pitchFamily="2" charset="-122"/>
                <a:ea typeface="STKaiti" panose="02010600040101010101" pitchFamily="2" charset="-122"/>
              </a:rPr>
              <a:t>其次</a:t>
            </a:r>
            <a:r>
              <a:rPr lang="en-US" altLang="zh-CN" sz="3600" dirty="0">
                <a:latin typeface="STKaiti" panose="02010600040101010101" pitchFamily="2" charset="-122"/>
                <a:ea typeface="STKaiti" panose="02010600040101010101" pitchFamily="2" charset="-122"/>
              </a:rPr>
              <a:t>	</a:t>
            </a:r>
            <a:r>
              <a:rPr lang="zh-CN" altLang="en-US" sz="3600" dirty="0">
                <a:latin typeface="STKaiti" panose="02010600040101010101" pitchFamily="2" charset="-122"/>
                <a:ea typeface="STKaiti" panose="02010600040101010101" pitchFamily="2" charset="-122"/>
              </a:rPr>
              <a:t>另外</a:t>
            </a:r>
            <a:r>
              <a:rPr lang="en-US" altLang="zh-CN" sz="3600" dirty="0">
                <a:latin typeface="STKaiti" panose="02010600040101010101" pitchFamily="2" charset="-122"/>
                <a:ea typeface="STKaiti" panose="02010600040101010101" pitchFamily="2" charset="-122"/>
              </a:rPr>
              <a:t>	</a:t>
            </a:r>
            <a:r>
              <a:rPr lang="zh-CN" altLang="en-US" sz="3600" dirty="0">
                <a:latin typeface="STKaiti" panose="02010600040101010101" pitchFamily="2" charset="-122"/>
                <a:ea typeface="STKaiti" panose="02010600040101010101" pitchFamily="2" charset="-122"/>
              </a:rPr>
              <a:t>最后</a:t>
            </a:r>
            <a:r>
              <a:rPr lang="en-US" altLang="zh-CN" sz="3600" dirty="0">
                <a:latin typeface="STKaiti" panose="02010600040101010101" pitchFamily="2" charset="-122"/>
                <a:ea typeface="STKaiti" panose="02010600040101010101" pitchFamily="2" charset="-122"/>
              </a:rPr>
              <a:t>	</a:t>
            </a:r>
            <a:r>
              <a:rPr lang="zh-CN" altLang="en-US" sz="3600" dirty="0">
                <a:latin typeface="STKaiti" panose="02010600040101010101" pitchFamily="2" charset="-122"/>
                <a:ea typeface="STKaiti" panose="02010600040101010101" pitchFamily="2" charset="-122"/>
              </a:rPr>
              <a:t>总之</a:t>
            </a:r>
            <a:endParaRPr lang="en-US" sz="36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E2896C-78A1-FF0B-F94E-E3254095B9E3}"/>
              </a:ext>
            </a:extLst>
          </p:cNvPr>
          <p:cNvSpPr txBox="1"/>
          <p:nvPr/>
        </p:nvSpPr>
        <p:spPr>
          <a:xfrm>
            <a:off x="1547326" y="2581175"/>
            <a:ext cx="10795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latin typeface="STKaiti" panose="02010600040101010101" pitchFamily="2" charset="-122"/>
                <a:ea typeface="STKaiti" panose="02010600040101010101" pitchFamily="2" charset="-122"/>
              </a:rPr>
              <a:t>第一</a:t>
            </a:r>
            <a:r>
              <a:rPr lang="en-US" altLang="zh-CN" sz="3600" dirty="0">
                <a:latin typeface="STKaiti" panose="02010600040101010101" pitchFamily="2" charset="-122"/>
                <a:ea typeface="STKaiti" panose="02010600040101010101" pitchFamily="2" charset="-122"/>
              </a:rPr>
              <a:t>	</a:t>
            </a:r>
            <a:r>
              <a:rPr lang="zh-CN" altLang="en-US" sz="3600" dirty="0">
                <a:latin typeface="STKaiti" panose="02010600040101010101" pitchFamily="2" charset="-122"/>
                <a:ea typeface="STKaiti" panose="02010600040101010101" pitchFamily="2" charset="-122"/>
              </a:rPr>
              <a:t>第二</a:t>
            </a:r>
            <a:r>
              <a:rPr lang="en-US" altLang="zh-CN" sz="3600" dirty="0">
                <a:latin typeface="STKaiti" panose="02010600040101010101" pitchFamily="2" charset="-122"/>
                <a:ea typeface="STKaiti" panose="02010600040101010101" pitchFamily="2" charset="-122"/>
              </a:rPr>
              <a:t>	</a:t>
            </a:r>
            <a:r>
              <a:rPr lang="zh-CN" altLang="en-US" sz="3600" dirty="0">
                <a:latin typeface="STKaiti" panose="02010600040101010101" pitchFamily="2" charset="-122"/>
                <a:ea typeface="STKaiti" panose="02010600040101010101" pitchFamily="2" charset="-122"/>
              </a:rPr>
              <a:t>第三</a:t>
            </a:r>
            <a:r>
              <a:rPr lang="en-US" altLang="zh-CN" sz="3600" dirty="0">
                <a:latin typeface="STKaiti" panose="02010600040101010101" pitchFamily="2" charset="-122"/>
                <a:ea typeface="STKaiti" panose="02010600040101010101" pitchFamily="2" charset="-122"/>
              </a:rPr>
              <a:t>	</a:t>
            </a:r>
            <a:r>
              <a:rPr lang="zh-CN" altLang="en-US" sz="3600" dirty="0">
                <a:latin typeface="STKaiti" panose="02010600040101010101" pitchFamily="2" charset="-122"/>
                <a:ea typeface="STKaiti" panose="02010600040101010101" pitchFamily="2" charset="-122"/>
              </a:rPr>
              <a:t>第四</a:t>
            </a:r>
            <a:r>
              <a:rPr lang="en-US" altLang="zh-CN" sz="3600" dirty="0">
                <a:latin typeface="STKaiti" panose="02010600040101010101" pitchFamily="2" charset="-122"/>
                <a:ea typeface="STKaiti" panose="02010600040101010101" pitchFamily="2" charset="-122"/>
              </a:rPr>
              <a:t>	</a:t>
            </a:r>
            <a:r>
              <a:rPr lang="zh-CN" altLang="en-US" sz="3600" dirty="0">
                <a:latin typeface="STKaiti" panose="02010600040101010101" pitchFamily="2" charset="-122"/>
                <a:ea typeface="STKaiti" panose="02010600040101010101" pitchFamily="2" charset="-122"/>
              </a:rPr>
              <a:t>总之</a:t>
            </a:r>
            <a:r>
              <a:rPr lang="en-US" altLang="zh-CN" sz="3600" dirty="0">
                <a:latin typeface="STKaiti" panose="02010600040101010101" pitchFamily="2" charset="-122"/>
                <a:ea typeface="STKaiti" panose="02010600040101010101" pitchFamily="2" charset="-122"/>
              </a:rPr>
              <a:t>/</a:t>
            </a:r>
            <a:r>
              <a:rPr lang="zh-CN" altLang="en-US" sz="3600" dirty="0">
                <a:latin typeface="STKaiti" panose="02010600040101010101" pitchFamily="2" charset="-122"/>
                <a:ea typeface="STKaiti" panose="02010600040101010101" pitchFamily="2" charset="-122"/>
              </a:rPr>
              <a:t>总的来说</a:t>
            </a:r>
            <a:endParaRPr lang="en-US" sz="36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17435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96A46-68E0-FDF2-9951-EA832FE0C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ea typeface="STKaiti" panose="02010600040101010101" pitchFamily="2" charset="-122"/>
              </a:rPr>
              <a:t>两人一组：下面的词可以替换文章中的哪些词？怎么换？</a:t>
            </a:r>
            <a:endParaRPr lang="en-US" dirty="0">
              <a:ea typeface="STKaiti" panose="0201060004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DC7B8A-DBAB-3167-2D0F-0A7F8FA61811}"/>
              </a:ext>
            </a:extLst>
          </p:cNvPr>
          <p:cNvSpPr txBox="1"/>
          <p:nvPr/>
        </p:nvSpPr>
        <p:spPr>
          <a:xfrm>
            <a:off x="2441821" y="1831619"/>
            <a:ext cx="9825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latin typeface="STKaiti" panose="02010600040101010101" pitchFamily="2" charset="-122"/>
                <a:ea typeface="STKaiti" panose="02010600040101010101" pitchFamily="2" charset="-122"/>
              </a:rPr>
              <a:t>首先</a:t>
            </a:r>
            <a:r>
              <a:rPr lang="en-US" altLang="zh-CN" sz="3600" dirty="0">
                <a:latin typeface="STKaiti" panose="02010600040101010101" pitchFamily="2" charset="-122"/>
                <a:ea typeface="STKaiti" panose="02010600040101010101" pitchFamily="2" charset="-122"/>
              </a:rPr>
              <a:t>	</a:t>
            </a:r>
            <a:r>
              <a:rPr lang="zh-CN" altLang="en-US" sz="3600" dirty="0">
                <a:latin typeface="STKaiti" panose="02010600040101010101" pitchFamily="2" charset="-122"/>
                <a:ea typeface="STKaiti" panose="02010600040101010101" pitchFamily="2" charset="-122"/>
              </a:rPr>
              <a:t>其次</a:t>
            </a:r>
            <a:r>
              <a:rPr lang="en-US" altLang="zh-CN" sz="3600" dirty="0">
                <a:latin typeface="STKaiti" panose="02010600040101010101" pitchFamily="2" charset="-122"/>
                <a:ea typeface="STKaiti" panose="02010600040101010101" pitchFamily="2" charset="-122"/>
              </a:rPr>
              <a:t>	</a:t>
            </a:r>
            <a:r>
              <a:rPr lang="zh-CN" altLang="en-US" sz="3600" dirty="0">
                <a:latin typeface="STKaiti" panose="02010600040101010101" pitchFamily="2" charset="-122"/>
                <a:ea typeface="STKaiti" panose="02010600040101010101" pitchFamily="2" charset="-122"/>
              </a:rPr>
              <a:t>另外</a:t>
            </a:r>
            <a:r>
              <a:rPr lang="en-US" altLang="zh-CN" sz="3600" dirty="0">
                <a:latin typeface="STKaiti" panose="02010600040101010101" pitchFamily="2" charset="-122"/>
                <a:ea typeface="STKaiti" panose="02010600040101010101" pitchFamily="2" charset="-122"/>
              </a:rPr>
              <a:t>	</a:t>
            </a:r>
            <a:r>
              <a:rPr lang="zh-CN" altLang="en-US" sz="3600" dirty="0">
                <a:latin typeface="STKaiti" panose="02010600040101010101" pitchFamily="2" charset="-122"/>
                <a:ea typeface="STKaiti" panose="02010600040101010101" pitchFamily="2" charset="-122"/>
              </a:rPr>
              <a:t>最后</a:t>
            </a:r>
            <a:endParaRPr lang="en-US" sz="36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4562B79-4CA2-6E71-1D0A-B4D23362CC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1476" y="2829638"/>
            <a:ext cx="10333128" cy="3468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752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96BE2-7AE4-4816-A21A-45734B161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0137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dirty="0">
                <a:latin typeface="STKaiti" panose="02010600040101010101" pitchFamily="2" charset="-122"/>
                <a:ea typeface="STKaiti" panose="02010600040101010101" pitchFamily="2" charset="-122"/>
              </a:rPr>
              <a:t>一起看最后一段，回答问题</a:t>
            </a:r>
            <a:endParaRPr lang="en-US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18A7C-6A1D-869C-4979-9AECF1193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2" y="173231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网络给我们的生活带来很多好处。不过，也有坏的影响，比如说，很多学生整天玩网络游戏，老是待在网上，时间长了就会上瘾，不但对身体健康没好处，而且会严重地影响学习。所以我们说，网络是一把</a:t>
            </a:r>
            <a:r>
              <a:rPr lang="zh-CN" altLang="en-US" b="0" i="0" u="sng" dirty="0"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双刃剑</a:t>
            </a:r>
            <a:r>
              <a:rPr lang="en-US" altLang="zh-CN" sz="1400" b="0" i="0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(shuang1 ren4 jian4, double-edged sword)</a:t>
            </a:r>
            <a:r>
              <a:rPr lang="zh-CN" altLang="en-US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，它可以让我们的生活更方便、更有意思，提高我们的生活质量；但如果我们不能管理好自己上网的时间，从早到晚离不开手机、电脑，那么我们的生活就会被网络控制</a:t>
            </a:r>
            <a:r>
              <a:rPr lang="en-US" altLang="zh-CN" sz="1400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(kong4 zhi4, to control)</a:t>
            </a:r>
            <a:r>
              <a:rPr lang="zh-CN" altLang="en-US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，变得很糟糕。</a:t>
            </a:r>
            <a:endParaRPr lang="en-US" altLang="zh-CN" b="0" i="0" u="none" strike="noStrike" dirty="0">
              <a:solidFill>
                <a:srgbClr val="333333"/>
              </a:solidFill>
              <a:effectLst/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CN" sz="20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2400" dirty="0">
                <a:latin typeface="STKaiti" panose="02010600040101010101" pitchFamily="2" charset="-122"/>
                <a:ea typeface="STKaiti" panose="02010600040101010101" pitchFamily="2" charset="-122"/>
              </a:rPr>
              <a:t>(1)</a:t>
            </a:r>
            <a:r>
              <a:rPr lang="zh-CN" altLang="en-US" sz="2400" dirty="0">
                <a:latin typeface="STKaiti" panose="02010600040101010101" pitchFamily="2" charset="-122"/>
                <a:ea typeface="STKaiti" panose="02010600040101010101" pitchFamily="2" charset="-122"/>
              </a:rPr>
              <a:t>网络只有好处吗？有没有坏处？如果有，是什么？</a:t>
            </a:r>
            <a:endParaRPr lang="en-US" altLang="zh-CN" sz="2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2400" dirty="0">
                <a:latin typeface="STKaiti" panose="02010600040101010101" pitchFamily="2" charset="-122"/>
                <a:ea typeface="STKaiti" panose="02010600040101010101" pitchFamily="2" charset="-122"/>
              </a:rPr>
              <a:t>(2)</a:t>
            </a:r>
            <a:r>
              <a:rPr lang="zh-CN" altLang="en-US" sz="2400" dirty="0">
                <a:latin typeface="STKaiti" panose="02010600040101010101" pitchFamily="2" charset="-122"/>
                <a:ea typeface="STKaiti" panose="02010600040101010101" pitchFamily="2" charset="-122"/>
              </a:rPr>
              <a:t>为什么说网络是一把“双刃剑”？</a:t>
            </a:r>
            <a:endParaRPr lang="en-US" altLang="zh-CN" sz="2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2400" dirty="0">
                <a:latin typeface="STKaiti" panose="02010600040101010101" pitchFamily="2" charset="-122"/>
                <a:ea typeface="STKaiti" panose="02010600040101010101" pitchFamily="2" charset="-122"/>
              </a:rPr>
              <a:t>(3)</a:t>
            </a:r>
            <a:r>
              <a:rPr lang="zh-CN" altLang="en-US" sz="2400" dirty="0">
                <a:latin typeface="STKaiti" panose="02010600040101010101" pitchFamily="2" charset="-122"/>
                <a:ea typeface="STKaiti" panose="02010600040101010101" pitchFamily="2" charset="-122"/>
              </a:rPr>
              <a:t>你认为作者觉得网络的好处多还是坏处多？你怎么知道的？</a:t>
            </a:r>
            <a:endParaRPr lang="en-US" altLang="zh-CN" sz="2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>
              <a:buNone/>
            </a:pPr>
            <a:endParaRPr lang="en-US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20157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5D4D8-82C2-E475-1EA3-D7DFEBE03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440" y="477094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dirty="0">
                <a:latin typeface="STKaiti" panose="02010600040101010101" pitchFamily="2" charset="-122"/>
                <a:ea typeface="STKaiti" panose="02010600040101010101" pitchFamily="2" charset="-122"/>
              </a:rPr>
              <a:t>小组活动：再看一下文章，然后猜一下</a:t>
            </a:r>
            <a:r>
              <a:rPr lang="zh-CN" altLang="en-US" b="1" dirty="0">
                <a:solidFill>
                  <a:srgbClr val="CC00FF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紫色的词</a:t>
            </a:r>
            <a:r>
              <a:rPr lang="zh-CN" altLang="en-US" dirty="0">
                <a:latin typeface="STKaiti" panose="02010600040101010101" pitchFamily="2" charset="-122"/>
                <a:ea typeface="STKaiti" panose="02010600040101010101" pitchFamily="2" charset="-122"/>
              </a:rPr>
              <a:t>的意思</a:t>
            </a:r>
            <a:endParaRPr lang="en-US" dirty="0">
              <a:highlight>
                <a:srgbClr val="FFFF00"/>
              </a:highlight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6CB99-8F81-959D-88A5-21A09F1C8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2804" y="2029568"/>
            <a:ext cx="10515600" cy="4351338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CN" altLang="en-US" sz="2200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到底应该怎么样</a:t>
            </a:r>
            <a:r>
              <a:rPr lang="zh-CN" altLang="en-US" sz="2200" b="1" i="0" u="none" strike="noStrike" dirty="0">
                <a:solidFill>
                  <a:srgbClr val="CC00FF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看待</a:t>
            </a:r>
            <a:r>
              <a:rPr lang="zh-CN" altLang="en-US" sz="2200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网络对我们生活的影响</a:t>
            </a:r>
            <a:r>
              <a:rPr lang="en-US" altLang="zh-CN" sz="1400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(ying3 xiang3, impact)</a:t>
            </a:r>
            <a:r>
              <a:rPr lang="zh-CN" altLang="en-US" sz="2200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呢？</a:t>
            </a:r>
            <a:endParaRPr lang="en-US" altLang="zh-CN" sz="2200" b="0" i="0" u="none" strike="noStrike" dirty="0">
              <a:solidFill>
                <a:srgbClr val="333333"/>
              </a:solidFill>
              <a:effectLst/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z="2200" dirty="0">
                <a:solidFill>
                  <a:srgbClr val="333333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网络</a:t>
            </a:r>
            <a:r>
              <a:rPr lang="zh-CN" altLang="en-US" sz="2200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让我们的学习越来越方便，爱学习的人可以很快地学到自己想学的</a:t>
            </a:r>
            <a:r>
              <a:rPr lang="zh-CN" altLang="en-US" sz="2200" b="1" i="0" dirty="0">
                <a:solidFill>
                  <a:srgbClr val="CC00FF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知识</a:t>
            </a:r>
            <a:r>
              <a:rPr lang="zh-CN" altLang="en-US" sz="2200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，</a:t>
            </a:r>
            <a:r>
              <a:rPr lang="zh-CN" altLang="en-US" sz="2200" dirty="0">
                <a:solidFill>
                  <a:srgbClr val="333333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让自己</a:t>
            </a:r>
            <a:r>
              <a:rPr lang="zh-CN" altLang="en-US" sz="2200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越来越优秀</a:t>
            </a:r>
            <a:r>
              <a:rPr lang="en-US" altLang="zh-CN" sz="1400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(</a:t>
            </a:r>
            <a:r>
              <a:rPr lang="en-US" sz="1400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you1 xiu4, excellent, outstanding)。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2200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网络上有很多社交</a:t>
            </a:r>
            <a:r>
              <a:rPr lang="en-US" altLang="zh-CN" sz="1400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(</a:t>
            </a:r>
            <a:r>
              <a:rPr lang="en-US" sz="1400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social)</a:t>
            </a:r>
            <a:r>
              <a:rPr lang="zh-CN" altLang="en-US" sz="2200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网站和聊天</a:t>
            </a:r>
            <a:r>
              <a:rPr lang="zh-CN" altLang="en-US" sz="2200" b="1" i="0" dirty="0">
                <a:solidFill>
                  <a:srgbClr val="CC00FF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工具</a:t>
            </a:r>
            <a:r>
              <a:rPr lang="zh-CN" altLang="en-US" sz="2200" dirty="0">
                <a:solidFill>
                  <a:srgbClr val="333333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。</a:t>
            </a:r>
            <a:endParaRPr lang="en-US" altLang="zh-CN" sz="2200" dirty="0">
              <a:solidFill>
                <a:srgbClr val="333333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z="2200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社交网站让人和人之间的关系近了，方便了大家找到自己喜欢的人或者有</a:t>
            </a:r>
            <a:r>
              <a:rPr lang="zh-CN" altLang="en-US" sz="2200" b="1" i="0" dirty="0">
                <a:solidFill>
                  <a:srgbClr val="CC00FF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共同</a:t>
            </a:r>
            <a:r>
              <a:rPr lang="zh-CN" altLang="en-US" sz="2200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兴趣爱好的人。</a:t>
            </a:r>
            <a:endParaRPr lang="en-US" altLang="zh-CN" sz="2200" b="0" i="0" u="none" strike="noStrike" dirty="0">
              <a:solidFill>
                <a:srgbClr val="333333"/>
              </a:solidFill>
              <a:effectLst/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z="2200" dirty="0">
                <a:solidFill>
                  <a:srgbClr val="333333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想看电影，看运动比赛，或者听音乐会，还能</a:t>
            </a:r>
            <a:r>
              <a:rPr lang="zh-CN" altLang="en-US" sz="2200" b="1" dirty="0">
                <a:solidFill>
                  <a:srgbClr val="CC00FF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在线上</a:t>
            </a:r>
            <a:r>
              <a:rPr lang="zh-CN" altLang="en-US" sz="2200" dirty="0">
                <a:solidFill>
                  <a:srgbClr val="333333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购买这些活动的</a:t>
            </a:r>
            <a:r>
              <a:rPr lang="zh-CN" altLang="en-US" sz="2200" b="1" dirty="0">
                <a:solidFill>
                  <a:srgbClr val="CC00FF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门票</a:t>
            </a:r>
            <a:r>
              <a:rPr lang="zh-CN" altLang="en-US" sz="2200" dirty="0">
                <a:solidFill>
                  <a:srgbClr val="333333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。</a:t>
            </a:r>
            <a:endParaRPr lang="en-US" altLang="zh-CN" sz="2200" dirty="0">
              <a:solidFill>
                <a:srgbClr val="333333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z="2200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网络让购物更</a:t>
            </a:r>
            <a:r>
              <a:rPr lang="zh-CN" altLang="en-US" sz="2200" b="1" i="0" u="none" strike="noStrike" dirty="0">
                <a:solidFill>
                  <a:srgbClr val="CC00FF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简便</a:t>
            </a:r>
            <a:r>
              <a:rPr lang="zh-CN" altLang="en-US" sz="2200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、</a:t>
            </a:r>
            <a:r>
              <a:rPr lang="zh-CN" altLang="en-US" sz="2200" b="1" i="0" u="none" strike="noStrike" dirty="0">
                <a:solidFill>
                  <a:srgbClr val="CC00FF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省时</a:t>
            </a:r>
            <a:r>
              <a:rPr lang="zh-CN" altLang="en-US" sz="2200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、</a:t>
            </a:r>
            <a:r>
              <a:rPr lang="zh-CN" altLang="en-US" sz="2200" b="1" i="0" dirty="0">
                <a:solidFill>
                  <a:srgbClr val="CC00FF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快捷</a:t>
            </a:r>
            <a:r>
              <a:rPr lang="en-US" altLang="zh-CN" sz="1400" b="1" i="0" dirty="0">
                <a:solidFill>
                  <a:srgbClr val="CC00FF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(jie2)</a:t>
            </a:r>
            <a:r>
              <a:rPr lang="zh-CN" altLang="en-US" sz="2200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。</a:t>
            </a:r>
            <a:endParaRPr lang="en-US" altLang="zh-CN" sz="2200" dirty="0">
              <a:solidFill>
                <a:srgbClr val="333333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z="2200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我们只需要在家上网找到购物网站，就可以选择我们想要</a:t>
            </a:r>
            <a:r>
              <a:rPr lang="zh-CN" altLang="en-US" sz="2200" b="1" i="0" dirty="0">
                <a:solidFill>
                  <a:srgbClr val="CC00FF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购买</a:t>
            </a:r>
            <a:r>
              <a:rPr lang="zh-CN" altLang="en-US" sz="2200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的</a:t>
            </a:r>
            <a:r>
              <a:rPr lang="zh-CN" altLang="en-US" sz="2200" b="1" i="0" dirty="0">
                <a:solidFill>
                  <a:srgbClr val="CC00FF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商品</a:t>
            </a:r>
            <a:r>
              <a:rPr lang="zh-CN" altLang="en-US" sz="2200" dirty="0">
                <a:solidFill>
                  <a:srgbClr val="333333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。</a:t>
            </a:r>
            <a:r>
              <a:rPr lang="zh-CN" altLang="en-US" sz="2200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选好以后，在网上</a:t>
            </a:r>
            <a:r>
              <a:rPr lang="zh-CN" altLang="en-US" sz="2200" b="1" i="0" dirty="0">
                <a:solidFill>
                  <a:srgbClr val="CC00FF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付款</a:t>
            </a:r>
            <a:r>
              <a:rPr lang="en-US" altLang="zh-CN" sz="1400" b="1" i="0" dirty="0">
                <a:solidFill>
                  <a:srgbClr val="CC00FF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(kuan3)</a:t>
            </a:r>
            <a:r>
              <a:rPr lang="zh-CN" altLang="en-US" sz="2200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或者选择</a:t>
            </a:r>
            <a:r>
              <a:rPr lang="zh-CN" altLang="en-US" sz="2200" b="1" i="0" u="none" strike="noStrike" dirty="0">
                <a:solidFill>
                  <a:srgbClr val="CC00FF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货到付款</a:t>
            </a:r>
            <a:r>
              <a:rPr lang="zh-CN" altLang="en-US" sz="2200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，然后就可以等待</a:t>
            </a:r>
            <a:r>
              <a:rPr lang="zh-CN" altLang="en-US" sz="2200" b="1" i="0" dirty="0">
                <a:solidFill>
                  <a:srgbClr val="CC00FF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快递员 </a:t>
            </a:r>
            <a:r>
              <a:rPr lang="zh-CN" altLang="en-US" sz="2200" b="1" i="0" u="none" strike="noStrike" dirty="0">
                <a:solidFill>
                  <a:srgbClr val="CC00FF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送货上门</a:t>
            </a:r>
            <a:r>
              <a:rPr lang="zh-CN" altLang="en-US" sz="2200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了。</a:t>
            </a:r>
            <a:endParaRPr lang="en-US" altLang="zh-CN" sz="2200" b="0" i="0" u="none" strike="noStrike" dirty="0">
              <a:solidFill>
                <a:srgbClr val="333333"/>
              </a:solidFill>
              <a:effectLst/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z="2200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我希望我们每个人都能学会好好地</a:t>
            </a:r>
            <a:r>
              <a:rPr lang="zh-CN" altLang="en-US" sz="2200" b="1" i="0" dirty="0">
                <a:solidFill>
                  <a:srgbClr val="CC00FF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利</a:t>
            </a:r>
            <a:r>
              <a:rPr lang="en-US" altLang="zh-CN" sz="1400" b="1" i="0" dirty="0">
                <a:solidFill>
                  <a:srgbClr val="CC00FF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(li4)</a:t>
            </a:r>
            <a:r>
              <a:rPr lang="zh-CN" altLang="en-US" sz="2200" b="1" i="0" dirty="0">
                <a:solidFill>
                  <a:srgbClr val="CC00FF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用</a:t>
            </a:r>
            <a:r>
              <a:rPr lang="zh-CN" altLang="en-US" sz="2200" b="0" i="0" u="none" strike="noStrike" dirty="0">
                <a:solidFill>
                  <a:srgbClr val="333333"/>
                </a:solidFill>
                <a:effectLst/>
                <a:latin typeface="STKaiti" panose="02010600040101010101" pitchFamily="2" charset="-122"/>
                <a:ea typeface="STKaiti" panose="02010600040101010101" pitchFamily="2" charset="-122"/>
              </a:rPr>
              <a:t>它，让它更好地为我们服务。</a:t>
            </a:r>
            <a:endParaRPr lang="en-US" sz="22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53939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1316</TotalTime>
  <Words>1702</Words>
  <Application>Microsoft Office PowerPoint</Application>
  <PresentationFormat>Widescreen</PresentationFormat>
  <Paragraphs>84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STKaiti</vt:lpstr>
      <vt:lpstr>Arial</vt:lpstr>
      <vt:lpstr>Calibri</vt:lpstr>
      <vt:lpstr>Calibri Light</vt:lpstr>
      <vt:lpstr>Office Theme</vt:lpstr>
      <vt:lpstr>《网络时代的生活》</vt:lpstr>
      <vt:lpstr>周老师已经检查了你们的家庭作业，  有没有什么问题？</vt:lpstr>
      <vt:lpstr>文章的题目让你们想到什么？</vt:lpstr>
      <vt:lpstr>预热一下：</vt:lpstr>
      <vt:lpstr>Jigsaw puzzle：五人一组，每人一段文字，scan &amp; scramble. Discuss why you scramble this way.</vt:lpstr>
      <vt:lpstr>讨论：</vt:lpstr>
      <vt:lpstr>两人一组：下面的词可以替换文章中的哪些词？怎么换？</vt:lpstr>
      <vt:lpstr>一起看最后一段，回答问题</vt:lpstr>
      <vt:lpstr>小组活动：再看一下文章，然后猜一下紫色的词的意思</vt:lpstr>
      <vt:lpstr>小组活动：</vt:lpstr>
      <vt:lpstr>用自己的话summarize一下文章的主要意思，两人先练习一下，再口头汇报：</vt:lpstr>
      <vt:lpstr>家庭作业：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网络时代的我们</dc:title>
  <dc:creator>zhouweny42@gmail.com</dc:creator>
  <cp:lastModifiedBy>zhouweny42@gmail.com</cp:lastModifiedBy>
  <cp:revision>26</cp:revision>
  <dcterms:created xsi:type="dcterms:W3CDTF">2023-07-22T13:49:17Z</dcterms:created>
  <dcterms:modified xsi:type="dcterms:W3CDTF">2023-07-24T15:05:23Z</dcterms:modified>
</cp:coreProperties>
</file>